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56" r:id="rId3"/>
    <p:sldId id="259" r:id="rId4"/>
    <p:sldId id="262" r:id="rId5"/>
    <p:sldId id="260" r:id="rId6"/>
    <p:sldId id="263" r:id="rId7"/>
    <p:sldId id="264" r:id="rId8"/>
    <p:sldId id="265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  <a:srgbClr val="3333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21C012-DCB7-4D04-BD13-BF5CEB6C0BCB}" type="doc">
      <dgm:prSet loTypeId="urn:microsoft.com/office/officeart/2005/8/layout/cycle6" loCatId="cycle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D38D1514-D59E-4F4A-85B0-6DDF5DA54917}">
      <dgm:prSet phldrT="[Text]"/>
      <dgm:spPr/>
      <dgm:t>
        <a:bodyPr/>
        <a:lstStyle/>
        <a:p>
          <a:r>
            <a:rPr lang="de-DE" dirty="0"/>
            <a:t>Praktische Potenziale</a:t>
          </a:r>
        </a:p>
      </dgm:t>
    </dgm:pt>
    <dgm:pt modelId="{06A6291A-98CD-4DCC-A494-97E69E03F06C}" type="parTrans" cxnId="{2C25FEC2-D2DE-439B-86A9-E5E1AA1C9852}">
      <dgm:prSet/>
      <dgm:spPr/>
      <dgm:t>
        <a:bodyPr/>
        <a:lstStyle/>
        <a:p>
          <a:endParaRPr lang="de-DE"/>
        </a:p>
      </dgm:t>
    </dgm:pt>
    <dgm:pt modelId="{1904F1F2-8931-4364-9A37-E32D8622AFC9}" type="sibTrans" cxnId="{2C25FEC2-D2DE-439B-86A9-E5E1AA1C9852}">
      <dgm:prSet/>
      <dgm:spPr/>
      <dgm:t>
        <a:bodyPr/>
        <a:lstStyle/>
        <a:p>
          <a:endParaRPr lang="de-DE"/>
        </a:p>
      </dgm:t>
    </dgm:pt>
    <dgm:pt modelId="{9E2A0FBB-B1BE-42F7-86AD-CA3216AA4760}">
      <dgm:prSet phldrT="[Text]"/>
      <dgm:spPr/>
      <dgm:t>
        <a:bodyPr/>
        <a:lstStyle/>
        <a:p>
          <a:r>
            <a:rPr lang="de-DE" dirty="0"/>
            <a:t>Methodische Potenziale</a:t>
          </a:r>
        </a:p>
      </dgm:t>
    </dgm:pt>
    <dgm:pt modelId="{C05D600B-1C01-43AF-9C01-499CB022F776}" type="parTrans" cxnId="{D545B7C5-3CDF-49A7-9546-880080039B15}">
      <dgm:prSet/>
      <dgm:spPr/>
      <dgm:t>
        <a:bodyPr/>
        <a:lstStyle/>
        <a:p>
          <a:endParaRPr lang="de-DE"/>
        </a:p>
      </dgm:t>
    </dgm:pt>
    <dgm:pt modelId="{6AF4FFC0-FBEC-451B-8BB5-07B1C0EEEC61}" type="sibTrans" cxnId="{D545B7C5-3CDF-49A7-9546-880080039B15}">
      <dgm:prSet/>
      <dgm:spPr/>
      <dgm:t>
        <a:bodyPr/>
        <a:lstStyle/>
        <a:p>
          <a:endParaRPr lang="de-DE"/>
        </a:p>
      </dgm:t>
    </dgm:pt>
    <dgm:pt modelId="{521C5177-F059-4C09-A4EB-098A40F3BC8A}">
      <dgm:prSet phldrT="[Text]"/>
      <dgm:spPr/>
      <dgm:t>
        <a:bodyPr/>
        <a:lstStyle/>
        <a:p>
          <a:r>
            <a:rPr lang="de-DE" dirty="0"/>
            <a:t>Personale Potenziale</a:t>
          </a:r>
        </a:p>
      </dgm:t>
    </dgm:pt>
    <dgm:pt modelId="{6101E84B-FB09-4E77-9689-D40B2BAE0000}" type="parTrans" cxnId="{960890D9-071F-40C7-BCF2-AF7F35191B6E}">
      <dgm:prSet/>
      <dgm:spPr/>
      <dgm:t>
        <a:bodyPr/>
        <a:lstStyle/>
        <a:p>
          <a:endParaRPr lang="de-DE"/>
        </a:p>
      </dgm:t>
    </dgm:pt>
    <dgm:pt modelId="{D43892EF-33E3-41FE-B499-A10C6C32544C}" type="sibTrans" cxnId="{960890D9-071F-40C7-BCF2-AF7F35191B6E}">
      <dgm:prSet/>
      <dgm:spPr/>
      <dgm:t>
        <a:bodyPr/>
        <a:lstStyle/>
        <a:p>
          <a:endParaRPr lang="de-DE"/>
        </a:p>
      </dgm:t>
    </dgm:pt>
    <dgm:pt modelId="{C42E64FD-4583-491A-9E81-065C404D4D8E}">
      <dgm:prSet phldrT="[Text]"/>
      <dgm:spPr/>
      <dgm:t>
        <a:bodyPr/>
        <a:lstStyle/>
        <a:p>
          <a:r>
            <a:rPr lang="de-DE" dirty="0"/>
            <a:t>Soziale Potenziale</a:t>
          </a:r>
        </a:p>
      </dgm:t>
    </dgm:pt>
    <dgm:pt modelId="{4ADCB692-8DE0-43BD-8387-70D50A23C3DC}" type="parTrans" cxnId="{7EA835ED-2811-4D6A-94AB-0F12EE40E188}">
      <dgm:prSet/>
      <dgm:spPr/>
      <dgm:t>
        <a:bodyPr/>
        <a:lstStyle/>
        <a:p>
          <a:endParaRPr lang="de-DE"/>
        </a:p>
      </dgm:t>
    </dgm:pt>
    <dgm:pt modelId="{FE62A4D9-FDFD-4716-BBFB-578026DE3B7D}" type="sibTrans" cxnId="{7EA835ED-2811-4D6A-94AB-0F12EE40E188}">
      <dgm:prSet/>
      <dgm:spPr/>
      <dgm:t>
        <a:bodyPr/>
        <a:lstStyle/>
        <a:p>
          <a:endParaRPr lang="de-DE"/>
        </a:p>
      </dgm:t>
    </dgm:pt>
    <dgm:pt modelId="{83AA4ACE-0AC2-43A3-95F8-842FA5ACBF77}" type="pres">
      <dgm:prSet presAssocID="{4921C012-DCB7-4D04-BD13-BF5CEB6C0BCB}" presName="cycle" presStyleCnt="0">
        <dgm:presLayoutVars>
          <dgm:dir/>
          <dgm:resizeHandles val="exact"/>
        </dgm:presLayoutVars>
      </dgm:prSet>
      <dgm:spPr/>
    </dgm:pt>
    <dgm:pt modelId="{C297ECC5-D6E9-40AB-A5A4-91A1EB1201A6}" type="pres">
      <dgm:prSet presAssocID="{D38D1514-D59E-4F4A-85B0-6DDF5DA54917}" presName="node" presStyleLbl="node1" presStyleIdx="0" presStyleCnt="4">
        <dgm:presLayoutVars>
          <dgm:bulletEnabled val="1"/>
        </dgm:presLayoutVars>
      </dgm:prSet>
      <dgm:spPr/>
    </dgm:pt>
    <dgm:pt modelId="{57568BEF-8819-4D05-A089-2A0B6C84C552}" type="pres">
      <dgm:prSet presAssocID="{D38D1514-D59E-4F4A-85B0-6DDF5DA54917}" presName="spNode" presStyleCnt="0"/>
      <dgm:spPr/>
    </dgm:pt>
    <dgm:pt modelId="{F8047578-0F50-4ABE-B280-FCF0DA25024D}" type="pres">
      <dgm:prSet presAssocID="{1904F1F2-8931-4364-9A37-E32D8622AFC9}" presName="sibTrans" presStyleLbl="sibTrans1D1" presStyleIdx="0" presStyleCnt="4"/>
      <dgm:spPr/>
    </dgm:pt>
    <dgm:pt modelId="{9D232E2E-537E-4750-82E7-7FCB7FD140BB}" type="pres">
      <dgm:prSet presAssocID="{9E2A0FBB-B1BE-42F7-86AD-CA3216AA4760}" presName="node" presStyleLbl="node1" presStyleIdx="1" presStyleCnt="4">
        <dgm:presLayoutVars>
          <dgm:bulletEnabled val="1"/>
        </dgm:presLayoutVars>
      </dgm:prSet>
      <dgm:spPr/>
    </dgm:pt>
    <dgm:pt modelId="{9949C33F-20D4-4E81-9458-2723AFE1D963}" type="pres">
      <dgm:prSet presAssocID="{9E2A0FBB-B1BE-42F7-86AD-CA3216AA4760}" presName="spNode" presStyleCnt="0"/>
      <dgm:spPr/>
    </dgm:pt>
    <dgm:pt modelId="{766C6B97-C7C7-4DBE-8C65-6E4BB8F764ED}" type="pres">
      <dgm:prSet presAssocID="{6AF4FFC0-FBEC-451B-8BB5-07B1C0EEEC61}" presName="sibTrans" presStyleLbl="sibTrans1D1" presStyleIdx="1" presStyleCnt="4"/>
      <dgm:spPr/>
    </dgm:pt>
    <dgm:pt modelId="{399BCA44-F80A-44B5-A8E8-6C184592AB8D}" type="pres">
      <dgm:prSet presAssocID="{521C5177-F059-4C09-A4EB-098A40F3BC8A}" presName="node" presStyleLbl="node1" presStyleIdx="2" presStyleCnt="4">
        <dgm:presLayoutVars>
          <dgm:bulletEnabled val="1"/>
        </dgm:presLayoutVars>
      </dgm:prSet>
      <dgm:spPr/>
    </dgm:pt>
    <dgm:pt modelId="{8F7E926F-488D-4F76-9431-3FCDEF354F89}" type="pres">
      <dgm:prSet presAssocID="{521C5177-F059-4C09-A4EB-098A40F3BC8A}" presName="spNode" presStyleCnt="0"/>
      <dgm:spPr/>
    </dgm:pt>
    <dgm:pt modelId="{69BC3DC5-0393-4A82-A869-F3993FA552C6}" type="pres">
      <dgm:prSet presAssocID="{D43892EF-33E3-41FE-B499-A10C6C32544C}" presName="sibTrans" presStyleLbl="sibTrans1D1" presStyleIdx="2" presStyleCnt="4"/>
      <dgm:spPr/>
    </dgm:pt>
    <dgm:pt modelId="{309D0272-71D9-4C21-AAC1-1AE6504E2F60}" type="pres">
      <dgm:prSet presAssocID="{C42E64FD-4583-491A-9E81-065C404D4D8E}" presName="node" presStyleLbl="node1" presStyleIdx="3" presStyleCnt="4">
        <dgm:presLayoutVars>
          <dgm:bulletEnabled val="1"/>
        </dgm:presLayoutVars>
      </dgm:prSet>
      <dgm:spPr/>
    </dgm:pt>
    <dgm:pt modelId="{9764E85D-596C-4929-8D1A-83315888BD9C}" type="pres">
      <dgm:prSet presAssocID="{C42E64FD-4583-491A-9E81-065C404D4D8E}" presName="spNode" presStyleCnt="0"/>
      <dgm:spPr/>
    </dgm:pt>
    <dgm:pt modelId="{4A22308B-7E66-4EDC-90EB-2C346DEA00E2}" type="pres">
      <dgm:prSet presAssocID="{FE62A4D9-FDFD-4716-BBFB-578026DE3B7D}" presName="sibTrans" presStyleLbl="sibTrans1D1" presStyleIdx="3" presStyleCnt="4"/>
      <dgm:spPr/>
    </dgm:pt>
  </dgm:ptLst>
  <dgm:cxnLst>
    <dgm:cxn modelId="{140DE50F-A048-477A-9F5A-C23E2F7DED28}" type="presOf" srcId="{6AF4FFC0-FBEC-451B-8BB5-07B1C0EEEC61}" destId="{766C6B97-C7C7-4DBE-8C65-6E4BB8F764ED}" srcOrd="0" destOrd="0" presId="urn:microsoft.com/office/officeart/2005/8/layout/cycle6"/>
    <dgm:cxn modelId="{C46E4314-3E10-4F97-91D5-90BA428FD621}" type="presOf" srcId="{D43892EF-33E3-41FE-B499-A10C6C32544C}" destId="{69BC3DC5-0393-4A82-A869-F3993FA552C6}" srcOrd="0" destOrd="0" presId="urn:microsoft.com/office/officeart/2005/8/layout/cycle6"/>
    <dgm:cxn modelId="{5DD94215-54CB-490C-B7CB-CC33F0BF359A}" type="presOf" srcId="{FE62A4D9-FDFD-4716-BBFB-578026DE3B7D}" destId="{4A22308B-7E66-4EDC-90EB-2C346DEA00E2}" srcOrd="0" destOrd="0" presId="urn:microsoft.com/office/officeart/2005/8/layout/cycle6"/>
    <dgm:cxn modelId="{F19F8427-A172-4D56-AC2B-6A2CEFDDE584}" type="presOf" srcId="{9E2A0FBB-B1BE-42F7-86AD-CA3216AA4760}" destId="{9D232E2E-537E-4750-82E7-7FCB7FD140BB}" srcOrd="0" destOrd="0" presId="urn:microsoft.com/office/officeart/2005/8/layout/cycle6"/>
    <dgm:cxn modelId="{D0F7672D-AC9D-44FB-9442-0E9C954154A6}" type="presOf" srcId="{4921C012-DCB7-4D04-BD13-BF5CEB6C0BCB}" destId="{83AA4ACE-0AC2-43A3-95F8-842FA5ACBF77}" srcOrd="0" destOrd="0" presId="urn:microsoft.com/office/officeart/2005/8/layout/cycle6"/>
    <dgm:cxn modelId="{06996C82-56B8-4EA0-921A-7A803294E408}" type="presOf" srcId="{521C5177-F059-4C09-A4EB-098A40F3BC8A}" destId="{399BCA44-F80A-44B5-A8E8-6C184592AB8D}" srcOrd="0" destOrd="0" presId="urn:microsoft.com/office/officeart/2005/8/layout/cycle6"/>
    <dgm:cxn modelId="{7CC96ABC-3433-4BDC-B978-ADBED90CB254}" type="presOf" srcId="{1904F1F2-8931-4364-9A37-E32D8622AFC9}" destId="{F8047578-0F50-4ABE-B280-FCF0DA25024D}" srcOrd="0" destOrd="0" presId="urn:microsoft.com/office/officeart/2005/8/layout/cycle6"/>
    <dgm:cxn modelId="{2C25FEC2-D2DE-439B-86A9-E5E1AA1C9852}" srcId="{4921C012-DCB7-4D04-BD13-BF5CEB6C0BCB}" destId="{D38D1514-D59E-4F4A-85B0-6DDF5DA54917}" srcOrd="0" destOrd="0" parTransId="{06A6291A-98CD-4DCC-A494-97E69E03F06C}" sibTransId="{1904F1F2-8931-4364-9A37-E32D8622AFC9}"/>
    <dgm:cxn modelId="{D545B7C5-3CDF-49A7-9546-880080039B15}" srcId="{4921C012-DCB7-4D04-BD13-BF5CEB6C0BCB}" destId="{9E2A0FBB-B1BE-42F7-86AD-CA3216AA4760}" srcOrd="1" destOrd="0" parTransId="{C05D600B-1C01-43AF-9C01-499CB022F776}" sibTransId="{6AF4FFC0-FBEC-451B-8BB5-07B1C0EEEC61}"/>
    <dgm:cxn modelId="{960890D9-071F-40C7-BCF2-AF7F35191B6E}" srcId="{4921C012-DCB7-4D04-BD13-BF5CEB6C0BCB}" destId="{521C5177-F059-4C09-A4EB-098A40F3BC8A}" srcOrd="2" destOrd="0" parTransId="{6101E84B-FB09-4E77-9689-D40B2BAE0000}" sibTransId="{D43892EF-33E3-41FE-B499-A10C6C32544C}"/>
    <dgm:cxn modelId="{ABE788E5-3B81-46CF-B32E-633E5E4579BB}" type="presOf" srcId="{C42E64FD-4583-491A-9E81-065C404D4D8E}" destId="{309D0272-71D9-4C21-AAC1-1AE6504E2F60}" srcOrd="0" destOrd="0" presId="urn:microsoft.com/office/officeart/2005/8/layout/cycle6"/>
    <dgm:cxn modelId="{7EA835ED-2811-4D6A-94AB-0F12EE40E188}" srcId="{4921C012-DCB7-4D04-BD13-BF5CEB6C0BCB}" destId="{C42E64FD-4583-491A-9E81-065C404D4D8E}" srcOrd="3" destOrd="0" parTransId="{4ADCB692-8DE0-43BD-8387-70D50A23C3DC}" sibTransId="{FE62A4D9-FDFD-4716-BBFB-578026DE3B7D}"/>
    <dgm:cxn modelId="{1F3E33F2-FC9D-444C-987E-824E87104D17}" type="presOf" srcId="{D38D1514-D59E-4F4A-85B0-6DDF5DA54917}" destId="{C297ECC5-D6E9-40AB-A5A4-91A1EB1201A6}" srcOrd="0" destOrd="0" presId="urn:microsoft.com/office/officeart/2005/8/layout/cycle6"/>
    <dgm:cxn modelId="{9A10B2CA-BD17-4B64-9308-D23577BFB98B}" type="presParOf" srcId="{83AA4ACE-0AC2-43A3-95F8-842FA5ACBF77}" destId="{C297ECC5-D6E9-40AB-A5A4-91A1EB1201A6}" srcOrd="0" destOrd="0" presId="urn:microsoft.com/office/officeart/2005/8/layout/cycle6"/>
    <dgm:cxn modelId="{3361E8DB-FFD4-44F5-A1F9-790B2F0271E2}" type="presParOf" srcId="{83AA4ACE-0AC2-43A3-95F8-842FA5ACBF77}" destId="{57568BEF-8819-4D05-A089-2A0B6C84C552}" srcOrd="1" destOrd="0" presId="urn:microsoft.com/office/officeart/2005/8/layout/cycle6"/>
    <dgm:cxn modelId="{13FC9409-9B4F-4853-9E93-0DE97E9F7636}" type="presParOf" srcId="{83AA4ACE-0AC2-43A3-95F8-842FA5ACBF77}" destId="{F8047578-0F50-4ABE-B280-FCF0DA25024D}" srcOrd="2" destOrd="0" presId="urn:microsoft.com/office/officeart/2005/8/layout/cycle6"/>
    <dgm:cxn modelId="{5CB38765-7957-42F1-B89E-F4B00C45AE83}" type="presParOf" srcId="{83AA4ACE-0AC2-43A3-95F8-842FA5ACBF77}" destId="{9D232E2E-537E-4750-82E7-7FCB7FD140BB}" srcOrd="3" destOrd="0" presId="urn:microsoft.com/office/officeart/2005/8/layout/cycle6"/>
    <dgm:cxn modelId="{1BC1C9C1-2208-4C74-824A-1F829ECBF0DC}" type="presParOf" srcId="{83AA4ACE-0AC2-43A3-95F8-842FA5ACBF77}" destId="{9949C33F-20D4-4E81-9458-2723AFE1D963}" srcOrd="4" destOrd="0" presId="urn:microsoft.com/office/officeart/2005/8/layout/cycle6"/>
    <dgm:cxn modelId="{1AAF1A86-4B6B-430A-9D51-340B6D86927E}" type="presParOf" srcId="{83AA4ACE-0AC2-43A3-95F8-842FA5ACBF77}" destId="{766C6B97-C7C7-4DBE-8C65-6E4BB8F764ED}" srcOrd="5" destOrd="0" presId="urn:microsoft.com/office/officeart/2005/8/layout/cycle6"/>
    <dgm:cxn modelId="{0D82D988-567F-495A-A66A-8CB6BD9DD484}" type="presParOf" srcId="{83AA4ACE-0AC2-43A3-95F8-842FA5ACBF77}" destId="{399BCA44-F80A-44B5-A8E8-6C184592AB8D}" srcOrd="6" destOrd="0" presId="urn:microsoft.com/office/officeart/2005/8/layout/cycle6"/>
    <dgm:cxn modelId="{9724EC85-1BE2-4490-B701-6E1EF2548DED}" type="presParOf" srcId="{83AA4ACE-0AC2-43A3-95F8-842FA5ACBF77}" destId="{8F7E926F-488D-4F76-9431-3FCDEF354F89}" srcOrd="7" destOrd="0" presId="urn:microsoft.com/office/officeart/2005/8/layout/cycle6"/>
    <dgm:cxn modelId="{DE592A61-F6E4-45FB-9D5B-68153539C667}" type="presParOf" srcId="{83AA4ACE-0AC2-43A3-95F8-842FA5ACBF77}" destId="{69BC3DC5-0393-4A82-A869-F3993FA552C6}" srcOrd="8" destOrd="0" presId="urn:microsoft.com/office/officeart/2005/8/layout/cycle6"/>
    <dgm:cxn modelId="{E1675554-4CF5-4E71-B404-57C2D622CA74}" type="presParOf" srcId="{83AA4ACE-0AC2-43A3-95F8-842FA5ACBF77}" destId="{309D0272-71D9-4C21-AAC1-1AE6504E2F60}" srcOrd="9" destOrd="0" presId="urn:microsoft.com/office/officeart/2005/8/layout/cycle6"/>
    <dgm:cxn modelId="{F3AF1CEA-1F26-40ED-A634-C400BEBBA60D}" type="presParOf" srcId="{83AA4ACE-0AC2-43A3-95F8-842FA5ACBF77}" destId="{9764E85D-596C-4929-8D1A-83315888BD9C}" srcOrd="10" destOrd="0" presId="urn:microsoft.com/office/officeart/2005/8/layout/cycle6"/>
    <dgm:cxn modelId="{63223325-372D-4F07-9B5E-91763D3E668C}" type="presParOf" srcId="{83AA4ACE-0AC2-43A3-95F8-842FA5ACBF77}" destId="{4A22308B-7E66-4EDC-90EB-2C346DEA00E2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7ECC5-D6E9-40AB-A5A4-91A1EB1201A6}">
      <dsp:nvSpPr>
        <dsp:cNvPr id="0" name=""/>
        <dsp:cNvSpPr/>
      </dsp:nvSpPr>
      <dsp:spPr>
        <a:xfrm>
          <a:off x="3097556" y="2408"/>
          <a:ext cx="1492006" cy="96980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Praktische Potenziale</a:t>
          </a:r>
        </a:p>
      </dsp:txBody>
      <dsp:txXfrm>
        <a:off x="3144898" y="49750"/>
        <a:ext cx="1397322" cy="875120"/>
      </dsp:txXfrm>
    </dsp:sp>
    <dsp:sp modelId="{F8047578-0F50-4ABE-B280-FCF0DA25024D}">
      <dsp:nvSpPr>
        <dsp:cNvPr id="0" name=""/>
        <dsp:cNvSpPr/>
      </dsp:nvSpPr>
      <dsp:spPr>
        <a:xfrm>
          <a:off x="2242638" y="487310"/>
          <a:ext cx="3201842" cy="3201842"/>
        </a:xfrm>
        <a:custGeom>
          <a:avLst/>
          <a:gdLst/>
          <a:ahLst/>
          <a:cxnLst/>
          <a:rect l="0" t="0" r="0" b="0"/>
          <a:pathLst>
            <a:path>
              <a:moveTo>
                <a:pt x="2357651" y="190138"/>
              </a:moveTo>
              <a:arcTo wR="1600921" hR="1600921" stAng="17892522" swAng="262351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32E2E-537E-4750-82E7-7FCB7FD140BB}">
      <dsp:nvSpPr>
        <dsp:cNvPr id="0" name=""/>
        <dsp:cNvSpPr/>
      </dsp:nvSpPr>
      <dsp:spPr>
        <a:xfrm>
          <a:off x="4698477" y="1603329"/>
          <a:ext cx="1492006" cy="969804"/>
        </a:xfrm>
        <a:prstGeom prst="round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Methodische Potenziale</a:t>
          </a:r>
        </a:p>
      </dsp:txBody>
      <dsp:txXfrm>
        <a:off x="4745819" y="1650671"/>
        <a:ext cx="1397322" cy="875120"/>
      </dsp:txXfrm>
    </dsp:sp>
    <dsp:sp modelId="{766C6B97-C7C7-4DBE-8C65-6E4BB8F764ED}">
      <dsp:nvSpPr>
        <dsp:cNvPr id="0" name=""/>
        <dsp:cNvSpPr/>
      </dsp:nvSpPr>
      <dsp:spPr>
        <a:xfrm>
          <a:off x="2242638" y="487310"/>
          <a:ext cx="3201842" cy="3201842"/>
        </a:xfrm>
        <a:custGeom>
          <a:avLst/>
          <a:gdLst/>
          <a:ahLst/>
          <a:cxnLst/>
          <a:rect l="0" t="0" r="0" b="0"/>
          <a:pathLst>
            <a:path>
              <a:moveTo>
                <a:pt x="3122916" y="2097386"/>
              </a:moveTo>
              <a:arcTo wR="1600921" hR="1600921" stAng="1083961" swAng="2623517"/>
            </a:path>
          </a:pathLst>
        </a:custGeom>
        <a:noFill/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BCA44-F80A-44B5-A8E8-6C184592AB8D}">
      <dsp:nvSpPr>
        <dsp:cNvPr id="0" name=""/>
        <dsp:cNvSpPr/>
      </dsp:nvSpPr>
      <dsp:spPr>
        <a:xfrm>
          <a:off x="3097556" y="3204250"/>
          <a:ext cx="1492006" cy="969804"/>
        </a:xfrm>
        <a:prstGeom prst="round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Personale Potenziale</a:t>
          </a:r>
        </a:p>
      </dsp:txBody>
      <dsp:txXfrm>
        <a:off x="3144898" y="3251592"/>
        <a:ext cx="1397322" cy="875120"/>
      </dsp:txXfrm>
    </dsp:sp>
    <dsp:sp modelId="{69BC3DC5-0393-4A82-A869-F3993FA552C6}">
      <dsp:nvSpPr>
        <dsp:cNvPr id="0" name=""/>
        <dsp:cNvSpPr/>
      </dsp:nvSpPr>
      <dsp:spPr>
        <a:xfrm>
          <a:off x="2242638" y="487310"/>
          <a:ext cx="3201842" cy="3201842"/>
        </a:xfrm>
        <a:custGeom>
          <a:avLst/>
          <a:gdLst/>
          <a:ahLst/>
          <a:cxnLst/>
          <a:rect l="0" t="0" r="0" b="0"/>
          <a:pathLst>
            <a:path>
              <a:moveTo>
                <a:pt x="844190" y="3011703"/>
              </a:moveTo>
              <a:arcTo wR="1600921" hR="1600921" stAng="7092522" swAng="2623517"/>
            </a:path>
          </a:pathLst>
        </a:custGeom>
        <a:noFill/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9D0272-71D9-4C21-AAC1-1AE6504E2F60}">
      <dsp:nvSpPr>
        <dsp:cNvPr id="0" name=""/>
        <dsp:cNvSpPr/>
      </dsp:nvSpPr>
      <dsp:spPr>
        <a:xfrm>
          <a:off x="1496635" y="1603329"/>
          <a:ext cx="1492006" cy="969804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Soziale Potenziale</a:t>
          </a:r>
        </a:p>
      </dsp:txBody>
      <dsp:txXfrm>
        <a:off x="1543977" y="1650671"/>
        <a:ext cx="1397322" cy="875120"/>
      </dsp:txXfrm>
    </dsp:sp>
    <dsp:sp modelId="{4A22308B-7E66-4EDC-90EB-2C346DEA00E2}">
      <dsp:nvSpPr>
        <dsp:cNvPr id="0" name=""/>
        <dsp:cNvSpPr/>
      </dsp:nvSpPr>
      <dsp:spPr>
        <a:xfrm>
          <a:off x="2242638" y="487310"/>
          <a:ext cx="3201842" cy="3201842"/>
        </a:xfrm>
        <a:custGeom>
          <a:avLst/>
          <a:gdLst/>
          <a:ahLst/>
          <a:cxnLst/>
          <a:rect l="0" t="0" r="0" b="0"/>
          <a:pathLst>
            <a:path>
              <a:moveTo>
                <a:pt x="78925" y="1104455"/>
              </a:moveTo>
              <a:arcTo wR="1600921" hR="1600921" stAng="11883961" swAng="2623517"/>
            </a:path>
          </a:pathLst>
        </a:custGeom>
        <a:noFill/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E786-5B3B-49A1-9512-2C8C6FD52D0F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4878-EE55-4721-9DF0-8AA80A15F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05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E786-5B3B-49A1-9512-2C8C6FD52D0F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4878-EE55-4721-9DF0-8AA80A15F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54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E786-5B3B-49A1-9512-2C8C6FD52D0F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4878-EE55-4721-9DF0-8AA80A15F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34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87BB-06B3-4D96-9C30-750D5DEFB2BC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C21-03E1-45D2-971B-7ADDF3EC4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43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87BB-06B3-4D96-9C30-750D5DEFB2BC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C21-03E1-45D2-971B-7ADDF3EC4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32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87BB-06B3-4D96-9C30-750D5DEFB2BC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C21-03E1-45D2-971B-7ADDF3EC4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11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87BB-06B3-4D96-9C30-750D5DEFB2BC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C21-03E1-45D2-971B-7ADDF3EC4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70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87BB-06B3-4D96-9C30-750D5DEFB2BC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C21-03E1-45D2-971B-7ADDF3EC4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25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87BB-06B3-4D96-9C30-750D5DEFB2BC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C21-03E1-45D2-971B-7ADDF3EC4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58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87BB-06B3-4D96-9C30-750D5DEFB2BC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C21-03E1-45D2-971B-7ADDF3EC4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907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87BB-06B3-4D96-9C30-750D5DEFB2BC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C21-03E1-45D2-971B-7ADDF3EC4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77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E786-5B3B-49A1-9512-2C8C6FD52D0F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4878-EE55-4721-9DF0-8AA80A15F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65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87BB-06B3-4D96-9C30-750D5DEFB2BC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C21-03E1-45D2-971B-7ADDF3EC4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77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87BB-06B3-4D96-9C30-750D5DEFB2BC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C21-03E1-45D2-971B-7ADDF3EC4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69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87BB-06B3-4D96-9C30-750D5DEFB2BC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C21-03E1-45D2-971B-7ADDF3EC4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23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E786-5B3B-49A1-9512-2C8C6FD52D0F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4878-EE55-4721-9DF0-8AA80A15F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36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E786-5B3B-49A1-9512-2C8C6FD52D0F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4878-EE55-4721-9DF0-8AA80A15F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01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E786-5B3B-49A1-9512-2C8C6FD52D0F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4878-EE55-4721-9DF0-8AA80A15F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39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E786-5B3B-49A1-9512-2C8C6FD52D0F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4878-EE55-4721-9DF0-8AA80A15F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18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E786-5B3B-49A1-9512-2C8C6FD52D0F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4878-EE55-4721-9DF0-8AA80A15F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84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E786-5B3B-49A1-9512-2C8C6FD52D0F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4878-EE55-4721-9DF0-8AA80A15F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74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E786-5B3B-49A1-9512-2C8C6FD52D0F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4878-EE55-4721-9DF0-8AA80A15F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63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9E786-5B3B-49A1-9512-2C8C6FD52D0F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E4878-EE55-4721-9DF0-8AA80A15F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12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587BB-06B3-4D96-9C30-750D5DEFB2BC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4FC21-03E1-45D2-971B-7ADDF3EC4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44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jpeg"/><Relationship Id="rId10" Type="http://schemas.openxmlformats.org/officeDocument/2006/relationships/image" Target="../media/image8.jpeg"/><Relationship Id="rId4" Type="http://schemas.openxmlformats.org/officeDocument/2006/relationships/image" Target="../media/image3.emf"/><Relationship Id="rId9" Type="http://schemas.openxmlformats.org/officeDocument/2006/relationships/image" Target="cid:image003.jpg@01D190B4.3204BF60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cid:image003.jpg@01D190B4.3204BF60" TargetMode="External"/><Relationship Id="rId3" Type="http://schemas.openxmlformats.org/officeDocument/2006/relationships/image" Target="../media/image3.emf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cid:image003.jpg@01D190B4.3204BF60" TargetMode="External"/><Relationship Id="rId13" Type="http://schemas.openxmlformats.org/officeDocument/2006/relationships/image" Target="../media/image12.jpeg"/><Relationship Id="rId3" Type="http://schemas.openxmlformats.org/officeDocument/2006/relationships/image" Target="../media/image3.emf"/><Relationship Id="rId7" Type="http://schemas.openxmlformats.org/officeDocument/2006/relationships/image" Target="../media/image7.jpe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cid:image003.jpg@01D190B4.3204BF60" TargetMode="External"/><Relationship Id="rId3" Type="http://schemas.openxmlformats.org/officeDocument/2006/relationships/image" Target="../media/image3.emf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image" Target="cid:image003.jpg@01D190B4.3204BF60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7.jpeg"/><Relationship Id="rId2" Type="http://schemas.openxmlformats.org/officeDocument/2006/relationships/image" Target="../media/image1.png"/><Relationship Id="rId16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jpe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9.png"/><Relationship Id="rId10" Type="http://schemas.openxmlformats.org/officeDocument/2006/relationships/image" Target="../media/image5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eg"/><Relationship Id="rId1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cid:image003.jpg@01D190B4.3204BF60" TargetMode="External"/><Relationship Id="rId3" Type="http://schemas.openxmlformats.org/officeDocument/2006/relationships/image" Target="../media/image3.emf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cid:image003.jpg@01D190B4.3204BF60" TargetMode="External"/><Relationship Id="rId3" Type="http://schemas.openxmlformats.org/officeDocument/2006/relationships/image" Target="../media/image3.emf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cid:image003.jpg@01D190B4.3204BF60" TargetMode="External"/><Relationship Id="rId3" Type="http://schemas.openxmlformats.org/officeDocument/2006/relationships/image" Target="../media/image3.emf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cid:image003.jpg@01D190B4.3204BF60" TargetMode="External"/><Relationship Id="rId3" Type="http://schemas.openxmlformats.org/officeDocument/2006/relationships/image" Target="../media/image3.emf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cid:image003.jpg@01D190B4.3204BF60" TargetMode="External"/><Relationship Id="rId3" Type="http://schemas.openxmlformats.org/officeDocument/2006/relationships/image" Target="../media/image3.emf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cid:image003.jpg@01D190B4.3204BF60" TargetMode="External"/><Relationship Id="rId3" Type="http://schemas.openxmlformats.org/officeDocument/2006/relationships/image" Target="../media/image3.emf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>
            <a:spLocks noChangeArrowheads="1"/>
          </p:cNvSpPr>
          <p:nvPr/>
        </p:nvSpPr>
        <p:spPr bwMode="auto">
          <a:xfrm rot="5400000">
            <a:off x="5526549" y="3218748"/>
            <a:ext cx="6872711" cy="4352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Grafik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356" y="6237312"/>
            <a:ext cx="3688828" cy="62068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Inhaltsplatzhalter 11"/>
          <p:cNvSpPr txBox="1">
            <a:spLocks/>
          </p:cNvSpPr>
          <p:nvPr/>
        </p:nvSpPr>
        <p:spPr>
          <a:xfrm>
            <a:off x="419473" y="1556792"/>
            <a:ext cx="7896943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otenzialanalyse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Potenzialanalyse im Rahmen der Landesinitiative 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bschluss </a:t>
            </a:r>
            <a:r>
              <a:rPr lang="de-D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de-DE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hne </a:t>
            </a:r>
            <a:r>
              <a:rPr lang="de-D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nschluss“</a:t>
            </a:r>
            <a:endParaRPr lang="de-DE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36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de-DE" sz="3600" dirty="0"/>
          </a:p>
        </p:txBody>
      </p:sp>
      <p:pic>
        <p:nvPicPr>
          <p:cNvPr id="17" name="Picture 2" descr="KAboA-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07140"/>
            <a:ext cx="3024436" cy="116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uppieren 10"/>
          <p:cNvGrpSpPr/>
          <p:nvPr/>
        </p:nvGrpSpPr>
        <p:grpSpPr>
          <a:xfrm>
            <a:off x="971600" y="44624"/>
            <a:ext cx="6912768" cy="792088"/>
            <a:chOff x="971600" y="44624"/>
            <a:chExt cx="6912768" cy="792088"/>
          </a:xfrm>
        </p:grpSpPr>
        <p:grpSp>
          <p:nvGrpSpPr>
            <p:cNvPr id="2" name="Gruppieren 1"/>
            <p:cNvGrpSpPr/>
            <p:nvPr/>
          </p:nvGrpSpPr>
          <p:grpSpPr>
            <a:xfrm>
              <a:off x="971600" y="116632"/>
              <a:ext cx="6912768" cy="548583"/>
              <a:chOff x="971600" y="116632"/>
              <a:chExt cx="6912768" cy="548583"/>
            </a:xfrm>
          </p:grpSpPr>
          <p:grpSp>
            <p:nvGrpSpPr>
              <p:cNvPr id="3" name="Gruppieren 2"/>
              <p:cNvGrpSpPr/>
              <p:nvPr/>
            </p:nvGrpSpPr>
            <p:grpSpPr>
              <a:xfrm>
                <a:off x="971600" y="116632"/>
                <a:ext cx="6912768" cy="548583"/>
                <a:chOff x="463324" y="72105"/>
                <a:chExt cx="6912768" cy="548583"/>
              </a:xfrm>
            </p:grpSpPr>
            <p:grpSp>
              <p:nvGrpSpPr>
                <p:cNvPr id="13" name="Gruppieren 12"/>
                <p:cNvGrpSpPr/>
                <p:nvPr/>
              </p:nvGrpSpPr>
              <p:grpSpPr>
                <a:xfrm>
                  <a:off x="1477604" y="127322"/>
                  <a:ext cx="5106400" cy="467955"/>
                  <a:chOff x="2658154" y="563001"/>
                  <a:chExt cx="6028588" cy="579803"/>
                </a:xfrm>
              </p:grpSpPr>
              <p:pic>
                <p:nvPicPr>
                  <p:cNvPr id="7" name="Grafik 16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58154" y="672312"/>
                    <a:ext cx="1224198" cy="46280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9" name="Grafik 20" descr="Logo_BFW_Bau_NRW"/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484153" y="583805"/>
                    <a:ext cx="522491" cy="49854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" name="Grafik 15" descr="2014-01-27_WIPA-Logo_solo_png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95026" y="563001"/>
                    <a:ext cx="491716" cy="49171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6" name="Grafik 17" descr="Logo Boje rgb"/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99917" y="574914"/>
                    <a:ext cx="797751" cy="56789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15" name="Grafik 14" descr="cid:image003.jpg@01D190B4.3204BF60"/>
                <p:cNvPicPr/>
                <p:nvPr/>
              </p:nvPicPr>
              <p:blipFill>
                <a:blip r:embed="rId8" r:link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3324" y="183297"/>
                  <a:ext cx="940324" cy="437391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026" name="Picture 2" descr="C:\Users\kko\AppData\Local\Microsoft\Windows\Temporary Internet Files\Content.Outlook\5ZHXHQA6\KBBW.jpg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78224" y="72105"/>
                  <a:ext cx="597868" cy="4765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8" name="Grafik 17"/>
              <p:cNvPicPr/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40" y="260423"/>
                <a:ext cx="936204" cy="308288"/>
              </a:xfrm>
              <a:prstGeom prst="rect">
                <a:avLst/>
              </a:prstGeom>
              <a:noFill/>
            </p:spPr>
          </p:pic>
        </p:grpSp>
        <p:pic>
          <p:nvPicPr>
            <p:cNvPr id="5" name="Picture 2" descr="C:\Users\kko\AppData\Local\Microsoft\Windows\Temporary Internet Files\Content.Outlook\5ZHXHQA6\cvjm_sozialwerk_essen_logo_cmyk-75%q600x600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44624"/>
              <a:ext cx="792088" cy="79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2434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356" y="6237312"/>
            <a:ext cx="3688828" cy="62068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el 1"/>
          <p:cNvSpPr txBox="1">
            <a:spLocks/>
          </p:cNvSpPr>
          <p:nvPr/>
        </p:nvSpPr>
        <p:spPr>
          <a:xfrm>
            <a:off x="629295" y="1181820"/>
            <a:ext cx="7772400" cy="735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Datenschutz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25390" y="2483114"/>
            <a:ext cx="7047010" cy="3093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Alle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personenbezogenen Ergebnisse </a:t>
            </a:r>
          </a:p>
          <a:p>
            <a:pPr algn="ctr">
              <a:lnSpc>
                <a:spcPct val="150000"/>
              </a:lnSpc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(in Papierform und in digitaler Form) </a:t>
            </a:r>
          </a:p>
          <a:p>
            <a:pPr algn="ctr">
              <a:lnSpc>
                <a:spcPct val="150000"/>
              </a:lnSpc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werden nach dem Auswertungsgespräch</a:t>
            </a:r>
          </a:p>
          <a:p>
            <a:pPr algn="ctr">
              <a:lnSpc>
                <a:spcPct val="150000"/>
              </a:lnSpc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vernichtet bzw. gelöscht.</a:t>
            </a:r>
          </a:p>
          <a:p>
            <a:pPr algn="ctr">
              <a:lnSpc>
                <a:spcPct val="150000"/>
              </a:lnSpc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Anmerkung:</a:t>
            </a: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Nachträgliches Ausdrucken von Ergebnissen ist daher nicht möglich -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 rot="5400000">
            <a:off x="5526549" y="3218748"/>
            <a:ext cx="6872711" cy="4352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971600" y="44624"/>
            <a:ext cx="6912768" cy="792088"/>
            <a:chOff x="971600" y="44624"/>
            <a:chExt cx="6912768" cy="792088"/>
          </a:xfrm>
        </p:grpSpPr>
        <p:grpSp>
          <p:nvGrpSpPr>
            <p:cNvPr id="27" name="Gruppieren 26"/>
            <p:cNvGrpSpPr/>
            <p:nvPr/>
          </p:nvGrpSpPr>
          <p:grpSpPr>
            <a:xfrm>
              <a:off x="971600" y="116632"/>
              <a:ext cx="6912768" cy="548583"/>
              <a:chOff x="971600" y="116632"/>
              <a:chExt cx="6912768" cy="548583"/>
            </a:xfrm>
          </p:grpSpPr>
          <p:grpSp>
            <p:nvGrpSpPr>
              <p:cNvPr id="29" name="Gruppieren 28"/>
              <p:cNvGrpSpPr/>
              <p:nvPr/>
            </p:nvGrpSpPr>
            <p:grpSpPr>
              <a:xfrm>
                <a:off x="971600" y="116632"/>
                <a:ext cx="6912768" cy="548583"/>
                <a:chOff x="463324" y="72105"/>
                <a:chExt cx="6912768" cy="548583"/>
              </a:xfrm>
            </p:grpSpPr>
            <p:grpSp>
              <p:nvGrpSpPr>
                <p:cNvPr id="31" name="Gruppieren 30"/>
                <p:cNvGrpSpPr/>
                <p:nvPr/>
              </p:nvGrpSpPr>
              <p:grpSpPr>
                <a:xfrm>
                  <a:off x="1477604" y="127322"/>
                  <a:ext cx="5106400" cy="467955"/>
                  <a:chOff x="2658154" y="563001"/>
                  <a:chExt cx="6028588" cy="579803"/>
                </a:xfrm>
              </p:grpSpPr>
              <p:pic>
                <p:nvPicPr>
                  <p:cNvPr id="34" name="Grafik 16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58154" y="672312"/>
                    <a:ext cx="1224198" cy="46280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5" name="Grafik 20" descr="Logo_BFW_Bau_NRW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484153" y="583805"/>
                    <a:ext cx="522491" cy="49854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7" name="Grafik 15" descr="2014-01-27_WIPA-Logo_solo_png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95026" y="563001"/>
                    <a:ext cx="491716" cy="49171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8" name="Grafik 17" descr="Logo Boje rgb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99917" y="574914"/>
                    <a:ext cx="797751" cy="56789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32" name="Grafik 31" descr="cid:image003.jpg@01D190B4.3204BF60"/>
                <p:cNvPicPr/>
                <p:nvPr/>
              </p:nvPicPr>
              <p:blipFill>
                <a:blip r:embed="rId7" r:link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3324" y="183297"/>
                  <a:ext cx="940324" cy="437391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3" name="Picture 2" descr="C:\Users\kko\AppData\Local\Microsoft\Windows\Temporary Internet Files\Content.Outlook\5ZHXHQA6\KBBW.jp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78224" y="72105"/>
                  <a:ext cx="597868" cy="4765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30" name="Grafik 29"/>
              <p:cNvPicPr/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40" y="260423"/>
                <a:ext cx="936204" cy="308288"/>
              </a:xfrm>
              <a:prstGeom prst="rect">
                <a:avLst/>
              </a:prstGeom>
              <a:noFill/>
            </p:spPr>
          </p:pic>
        </p:grpSp>
        <p:pic>
          <p:nvPicPr>
            <p:cNvPr id="28" name="Picture 2" descr="C:\Users\kko\AppData\Local\Microsoft\Windows\Temporary Internet Files\Content.Outlook\5ZHXHQA6\cvjm_sozialwerk_essen_logo_cmyk-75%q600x600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44624"/>
              <a:ext cx="792088" cy="79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7294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356" y="6237312"/>
            <a:ext cx="3688828" cy="62068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Inhaltsplatzhalter 11"/>
          <p:cNvSpPr txBox="1">
            <a:spLocks/>
          </p:cNvSpPr>
          <p:nvPr/>
        </p:nvSpPr>
        <p:spPr>
          <a:xfrm>
            <a:off x="-252536" y="836712"/>
            <a:ext cx="9553903" cy="5378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Bei Fragen wenden Sie sich bitte an: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Frau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Verhaag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Projektleiterin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KAoA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– „Kein Abschluss ohne Anschluss“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Kreishandwerkerschaft Essen, Abt. Berufliche Bildung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Katzenbruchstr. 71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45141 Essen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Tel. 0201 - 32008 - 84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E-Mail petra.verhaag@bb-essen.de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 rot="5400000">
            <a:off x="5526549" y="3218748"/>
            <a:ext cx="6872711" cy="4352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5" name="Gruppieren 24"/>
          <p:cNvGrpSpPr/>
          <p:nvPr/>
        </p:nvGrpSpPr>
        <p:grpSpPr>
          <a:xfrm>
            <a:off x="971600" y="44624"/>
            <a:ext cx="6912768" cy="792088"/>
            <a:chOff x="971600" y="44624"/>
            <a:chExt cx="6912768" cy="792088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971600" y="116632"/>
              <a:ext cx="6912768" cy="548583"/>
              <a:chOff x="971600" y="116632"/>
              <a:chExt cx="6912768" cy="548583"/>
            </a:xfrm>
          </p:grpSpPr>
          <p:grpSp>
            <p:nvGrpSpPr>
              <p:cNvPr id="28" name="Gruppieren 27"/>
              <p:cNvGrpSpPr/>
              <p:nvPr/>
            </p:nvGrpSpPr>
            <p:grpSpPr>
              <a:xfrm>
                <a:off x="971600" y="116632"/>
                <a:ext cx="6912768" cy="548583"/>
                <a:chOff x="463324" y="72105"/>
                <a:chExt cx="6912768" cy="548583"/>
              </a:xfrm>
            </p:grpSpPr>
            <p:grpSp>
              <p:nvGrpSpPr>
                <p:cNvPr id="30" name="Gruppieren 29"/>
                <p:cNvGrpSpPr/>
                <p:nvPr/>
              </p:nvGrpSpPr>
              <p:grpSpPr>
                <a:xfrm>
                  <a:off x="1477604" y="127322"/>
                  <a:ext cx="5106400" cy="467955"/>
                  <a:chOff x="2658154" y="563001"/>
                  <a:chExt cx="6028588" cy="579803"/>
                </a:xfrm>
              </p:grpSpPr>
              <p:pic>
                <p:nvPicPr>
                  <p:cNvPr id="33" name="Grafik 16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58154" y="672312"/>
                    <a:ext cx="1224198" cy="46280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4" name="Grafik 20" descr="Logo_BFW_Bau_NRW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484153" y="583805"/>
                    <a:ext cx="522491" cy="49854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6" name="Grafik 15" descr="2014-01-27_WIPA-Logo_solo_png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95026" y="563001"/>
                    <a:ext cx="491716" cy="49171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7" name="Grafik 17" descr="Logo Boje rgb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99917" y="574914"/>
                    <a:ext cx="797751" cy="56789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31" name="Grafik 30" descr="cid:image003.jpg@01D190B4.3204BF60"/>
                <p:cNvPicPr/>
                <p:nvPr/>
              </p:nvPicPr>
              <p:blipFill>
                <a:blip r:embed="rId7" r:link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3324" y="183297"/>
                  <a:ext cx="940324" cy="437391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2" name="Picture 2" descr="C:\Users\kko\AppData\Local\Microsoft\Windows\Temporary Internet Files\Content.Outlook\5ZHXHQA6\KBBW.jp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78224" y="72105"/>
                  <a:ext cx="597868" cy="4765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29" name="Grafik 28"/>
              <p:cNvPicPr/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40" y="260423"/>
                <a:ext cx="936204" cy="308288"/>
              </a:xfrm>
              <a:prstGeom prst="rect">
                <a:avLst/>
              </a:prstGeom>
              <a:noFill/>
            </p:spPr>
          </p:pic>
        </p:grpSp>
        <p:pic>
          <p:nvPicPr>
            <p:cNvPr id="27" name="Picture 2" descr="C:\Users\kko\AppData\Local\Microsoft\Windows\Temporary Internet Files\Content.Outlook\5ZHXHQA6\cvjm_sozialwerk_essen_logo_cmyk-75%q600x600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44624"/>
              <a:ext cx="792088" cy="79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" name="Grafik 3">
            <a:extLst>
              <a:ext uri="{FF2B5EF4-FFF2-40B4-BE49-F238E27FC236}">
                <a16:creationId xmlns:a16="http://schemas.microsoft.com/office/drawing/2014/main" id="{68BC04FE-A1E5-473D-BDEC-A12186CFBAF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918947"/>
            <a:ext cx="4427984" cy="792088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03BE6C8C-04FD-40C1-9BF9-DC5F5B8EAC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669" y="4866640"/>
            <a:ext cx="2640651" cy="74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6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 txBox="1">
            <a:spLocks/>
          </p:cNvSpPr>
          <p:nvPr/>
        </p:nvSpPr>
        <p:spPr>
          <a:xfrm>
            <a:off x="629295" y="1052736"/>
            <a:ext cx="7772400" cy="735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Trägerverbund Essen</a:t>
            </a:r>
          </a:p>
        </p:txBody>
      </p:sp>
      <p:sp>
        <p:nvSpPr>
          <p:cNvPr id="14" name="Rechteck 13"/>
          <p:cNvSpPr/>
          <p:nvPr/>
        </p:nvSpPr>
        <p:spPr>
          <a:xfrm>
            <a:off x="683568" y="1777814"/>
            <a:ext cx="74168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Ausbildungszentrum der Bauindustrie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CJD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Zehnthof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Boje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Ju-Be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(Jugendberatungsstelle/CVJM Sozialwerk)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Jugendberufshilfe Essen gGmbH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Kolping Berufsbildungswerk Essen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Kreishandwerkerschaft Essen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WIPA (Wirtschaftsschule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Paykowski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GmbH)</a:t>
            </a:r>
          </a:p>
        </p:txBody>
      </p:sp>
      <p:pic>
        <p:nvPicPr>
          <p:cNvPr id="16" name="Grafik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356" y="6237312"/>
            <a:ext cx="3688828" cy="62068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feld 1"/>
          <p:cNvSpPr txBox="1">
            <a:spLocks noChangeArrowheads="1"/>
          </p:cNvSpPr>
          <p:nvPr/>
        </p:nvSpPr>
        <p:spPr bwMode="auto">
          <a:xfrm rot="5400000">
            <a:off x="5526549" y="3218748"/>
            <a:ext cx="6872711" cy="4352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8" name="Gruppieren 17"/>
          <p:cNvGrpSpPr/>
          <p:nvPr/>
        </p:nvGrpSpPr>
        <p:grpSpPr>
          <a:xfrm>
            <a:off x="971600" y="44624"/>
            <a:ext cx="6912768" cy="792088"/>
            <a:chOff x="971600" y="44624"/>
            <a:chExt cx="6912768" cy="792088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971600" y="116632"/>
              <a:ext cx="6912768" cy="548583"/>
              <a:chOff x="971600" y="116632"/>
              <a:chExt cx="6912768" cy="548583"/>
            </a:xfrm>
          </p:grpSpPr>
          <p:grpSp>
            <p:nvGrpSpPr>
              <p:cNvPr id="21" name="Gruppieren 20"/>
              <p:cNvGrpSpPr/>
              <p:nvPr/>
            </p:nvGrpSpPr>
            <p:grpSpPr>
              <a:xfrm>
                <a:off x="971600" y="116632"/>
                <a:ext cx="6912768" cy="548583"/>
                <a:chOff x="463324" y="72105"/>
                <a:chExt cx="6912768" cy="548583"/>
              </a:xfrm>
            </p:grpSpPr>
            <p:grpSp>
              <p:nvGrpSpPr>
                <p:cNvPr id="23" name="Gruppieren 22"/>
                <p:cNvGrpSpPr/>
                <p:nvPr/>
              </p:nvGrpSpPr>
              <p:grpSpPr>
                <a:xfrm>
                  <a:off x="1477604" y="127322"/>
                  <a:ext cx="5106400" cy="467955"/>
                  <a:chOff x="2658154" y="563001"/>
                  <a:chExt cx="6028588" cy="579803"/>
                </a:xfrm>
              </p:grpSpPr>
              <p:pic>
                <p:nvPicPr>
                  <p:cNvPr id="26" name="Grafik 16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58154" y="672312"/>
                    <a:ext cx="1224198" cy="46280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7" name="Grafik 20" descr="Logo_BFW_Bau_NRW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484153" y="583805"/>
                    <a:ext cx="522491" cy="49854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8" name="Grafik 15" descr="2014-01-27_WIPA-Logo_solo_png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95026" y="563001"/>
                    <a:ext cx="491716" cy="49171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9" name="Grafik 17" descr="Logo Boje rgb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99917" y="574914"/>
                    <a:ext cx="797751" cy="56789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24" name="Grafik 23" descr="cid:image003.jpg@01D190B4.3204BF60"/>
                <p:cNvPicPr/>
                <p:nvPr/>
              </p:nvPicPr>
              <p:blipFill>
                <a:blip r:embed="rId7" r:link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3324" y="183297"/>
                  <a:ext cx="940324" cy="437391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5" name="Picture 2" descr="C:\Users\kko\AppData\Local\Microsoft\Windows\Temporary Internet Files\Content.Outlook\5ZHXHQA6\KBBW.jp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78224" y="72105"/>
                  <a:ext cx="597868" cy="4765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22" name="Grafik 21"/>
              <p:cNvPicPr/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40" y="260423"/>
                <a:ext cx="936204" cy="308288"/>
              </a:xfrm>
              <a:prstGeom prst="rect">
                <a:avLst/>
              </a:prstGeom>
              <a:noFill/>
            </p:spPr>
          </p:pic>
        </p:grpSp>
        <p:pic>
          <p:nvPicPr>
            <p:cNvPr id="20" name="Picture 2" descr="C:\Users\kko\AppData\Local\Microsoft\Windows\Temporary Internet Files\Content.Outlook\5ZHXHQA6\cvjm_sozialwerk_essen_logo_cmyk-75%q600x600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44624"/>
              <a:ext cx="792088" cy="79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4339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629295" y="1052736"/>
            <a:ext cx="7772400" cy="735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/>
            <a:r>
              <a:rPr lang="de-DE" altLang="de-DE" sz="2800" b="1" kern="0" dirty="0">
                <a:solidFill>
                  <a:srgbClr val="000000"/>
                </a:solidFill>
                <a:latin typeface="Arial"/>
              </a:rPr>
              <a:t>Potenzialanalyse</a:t>
            </a:r>
            <a:endParaRPr lang="de-DE" altLang="de-DE" sz="2800" b="1" kern="0" dirty="0">
              <a:solidFill>
                <a:srgbClr val="0070C0"/>
              </a:solidFill>
              <a:latin typeface="Arial"/>
            </a:endParaRPr>
          </a:p>
        </p:txBody>
      </p:sp>
      <p:pic>
        <p:nvPicPr>
          <p:cNvPr id="13" name="Grafik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356" y="6237312"/>
            <a:ext cx="3688828" cy="62068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hteck 14"/>
          <p:cNvSpPr/>
          <p:nvPr/>
        </p:nvSpPr>
        <p:spPr>
          <a:xfrm>
            <a:off x="2152012" y="1340768"/>
            <a:ext cx="46522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200000"/>
              </a:lnSpc>
              <a:spcBef>
                <a:spcPct val="20000"/>
              </a:spcBef>
            </a:pP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Selbst- und Fremdeinschätzung von Potenzialen: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 rot="5400000">
            <a:off x="5526549" y="3218748"/>
            <a:ext cx="6872711" cy="4352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4" name="Diagramm 13"/>
          <p:cNvGraphicFramePr/>
          <p:nvPr>
            <p:extLst>
              <p:ext uri="{D42A27DB-BD31-4B8C-83A1-F6EECF244321}">
                <p14:modId xmlns:p14="http://schemas.microsoft.com/office/powerpoint/2010/main" val="3380461016"/>
              </p:ext>
            </p:extLst>
          </p:nvPr>
        </p:nvGraphicFramePr>
        <p:xfrm>
          <a:off x="629296" y="1988840"/>
          <a:ext cx="768712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8" name="Gruppieren 27"/>
          <p:cNvGrpSpPr/>
          <p:nvPr/>
        </p:nvGrpSpPr>
        <p:grpSpPr>
          <a:xfrm>
            <a:off x="971600" y="44624"/>
            <a:ext cx="6912768" cy="792088"/>
            <a:chOff x="971600" y="44624"/>
            <a:chExt cx="6912768" cy="792088"/>
          </a:xfrm>
        </p:grpSpPr>
        <p:grpSp>
          <p:nvGrpSpPr>
            <p:cNvPr id="29" name="Gruppieren 28"/>
            <p:cNvGrpSpPr/>
            <p:nvPr/>
          </p:nvGrpSpPr>
          <p:grpSpPr>
            <a:xfrm>
              <a:off x="971600" y="116632"/>
              <a:ext cx="6912768" cy="548583"/>
              <a:chOff x="971600" y="116632"/>
              <a:chExt cx="6912768" cy="548583"/>
            </a:xfrm>
          </p:grpSpPr>
          <p:grpSp>
            <p:nvGrpSpPr>
              <p:cNvPr id="31" name="Gruppieren 30"/>
              <p:cNvGrpSpPr/>
              <p:nvPr/>
            </p:nvGrpSpPr>
            <p:grpSpPr>
              <a:xfrm>
                <a:off x="971600" y="116632"/>
                <a:ext cx="6912768" cy="548583"/>
                <a:chOff x="463324" y="72105"/>
                <a:chExt cx="6912768" cy="548583"/>
              </a:xfrm>
            </p:grpSpPr>
            <p:grpSp>
              <p:nvGrpSpPr>
                <p:cNvPr id="33" name="Gruppieren 32"/>
                <p:cNvGrpSpPr/>
                <p:nvPr/>
              </p:nvGrpSpPr>
              <p:grpSpPr>
                <a:xfrm>
                  <a:off x="1477604" y="127322"/>
                  <a:ext cx="5106400" cy="467955"/>
                  <a:chOff x="2658154" y="563001"/>
                  <a:chExt cx="6028588" cy="579803"/>
                </a:xfrm>
              </p:grpSpPr>
              <p:pic>
                <p:nvPicPr>
                  <p:cNvPr id="36" name="Grafik 16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58154" y="672312"/>
                    <a:ext cx="1224198" cy="46280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7" name="Grafik 20" descr="Logo_BFW_Bau_NRW"/>
                  <p:cNvPicPr>
                    <a:picLocks noChangeAspect="1" noChangeArrowheads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484153" y="583805"/>
                    <a:ext cx="522491" cy="49854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9" name="Grafik 15" descr="2014-01-27_WIPA-Logo_solo_png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95026" y="563001"/>
                    <a:ext cx="491716" cy="49171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40" name="Grafik 17" descr="Logo Boje rgb"/>
                  <p:cNvPicPr>
                    <a:picLocks noChangeAspect="1" noChangeArrowheads="1"/>
                  </p:cNvPicPr>
                  <p:nvPr/>
                </p:nvPicPr>
                <p:blipFill>
                  <a:blip r:embed="rId11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99917" y="574914"/>
                    <a:ext cx="797751" cy="56789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34" name="Grafik 33" descr="cid:image003.jpg@01D190B4.3204BF60"/>
                <p:cNvPicPr/>
                <p:nvPr/>
              </p:nvPicPr>
              <p:blipFill>
                <a:blip r:embed="rId12" r:link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3324" y="183297"/>
                  <a:ext cx="940324" cy="437391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5" name="Picture 2" descr="C:\Users\kko\AppData\Local\Microsoft\Windows\Temporary Internet Files\Content.Outlook\5ZHXHQA6\KBBW.jpg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78224" y="72105"/>
                  <a:ext cx="597868" cy="4765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32" name="Grafik 31"/>
              <p:cNvPicPr/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40" y="260423"/>
                <a:ext cx="936204" cy="308288"/>
              </a:xfrm>
              <a:prstGeom prst="rect">
                <a:avLst/>
              </a:prstGeom>
              <a:noFill/>
            </p:spPr>
          </p:pic>
        </p:grpSp>
        <p:pic>
          <p:nvPicPr>
            <p:cNvPr id="30" name="Picture 2" descr="C:\Users\kko\AppData\Local\Microsoft\Windows\Temporary Internet Files\Content.Outlook\5ZHXHQA6\cvjm_sozialwerk_essen_logo_cmyk-75%q600x600.jp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44624"/>
              <a:ext cx="792088" cy="79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3489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356" y="6237312"/>
            <a:ext cx="3688828" cy="62068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Inhaltsplatzhalter 11"/>
          <p:cNvSpPr txBox="1">
            <a:spLocks/>
          </p:cNvSpPr>
          <p:nvPr/>
        </p:nvSpPr>
        <p:spPr>
          <a:xfrm>
            <a:off x="762097" y="2420888"/>
            <a:ext cx="7668344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de-DE" altLang="de-DE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Vom CJD Offenburg entwickeltes zertifiziertes Verfahren zur Erfassung von Kompetenzen und Berufsinteressen</a:t>
            </a:r>
          </a:p>
          <a:p>
            <a:pPr>
              <a:lnSpc>
                <a:spcPct val="200000"/>
              </a:lnSpc>
            </a:pPr>
            <a:r>
              <a:rPr lang="de-DE" altLang="de-DE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einheitliche Durchführung und Auswertung in Essen</a:t>
            </a:r>
          </a:p>
          <a:p>
            <a:pPr>
              <a:lnSpc>
                <a:spcPct val="200000"/>
              </a:lnSpc>
            </a:pPr>
            <a:r>
              <a:rPr lang="de-DE" altLang="de-DE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stärkenorientierte Analyse von Potenzialen </a:t>
            </a: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658041" y="1046714"/>
            <a:ext cx="7772400" cy="112847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/>
            <a:r>
              <a:rPr lang="de-DE" altLang="de-DE" sz="2800" b="1" kern="0" dirty="0">
                <a:solidFill>
                  <a:srgbClr val="000000"/>
                </a:solidFill>
                <a:latin typeface="Arial"/>
              </a:rPr>
              <a:t>Das Testverfahren:</a:t>
            </a:r>
          </a:p>
          <a:p>
            <a:pPr eaLnBrk="0" hangingPunct="0"/>
            <a:r>
              <a:rPr lang="de-DE" altLang="de-DE" sz="2800" b="1" kern="0" dirty="0">
                <a:solidFill>
                  <a:srgbClr val="000000"/>
                </a:solidFill>
                <a:latin typeface="Arial"/>
              </a:rPr>
              <a:t>Profil AC</a:t>
            </a:r>
            <a:endParaRPr lang="de-DE" altLang="de-DE" sz="2800" b="1" kern="0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 rot="5400000">
            <a:off x="5526549" y="3218748"/>
            <a:ext cx="6872711" cy="4352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971600" y="44624"/>
            <a:ext cx="6912768" cy="792088"/>
            <a:chOff x="971600" y="44624"/>
            <a:chExt cx="6912768" cy="792088"/>
          </a:xfrm>
        </p:grpSpPr>
        <p:grpSp>
          <p:nvGrpSpPr>
            <p:cNvPr id="27" name="Gruppieren 26"/>
            <p:cNvGrpSpPr/>
            <p:nvPr/>
          </p:nvGrpSpPr>
          <p:grpSpPr>
            <a:xfrm>
              <a:off x="971600" y="116632"/>
              <a:ext cx="6912768" cy="548583"/>
              <a:chOff x="971600" y="116632"/>
              <a:chExt cx="6912768" cy="548583"/>
            </a:xfrm>
          </p:grpSpPr>
          <p:grpSp>
            <p:nvGrpSpPr>
              <p:cNvPr id="29" name="Gruppieren 28"/>
              <p:cNvGrpSpPr/>
              <p:nvPr/>
            </p:nvGrpSpPr>
            <p:grpSpPr>
              <a:xfrm>
                <a:off x="971600" y="116632"/>
                <a:ext cx="6912768" cy="548583"/>
                <a:chOff x="463324" y="72105"/>
                <a:chExt cx="6912768" cy="548583"/>
              </a:xfrm>
            </p:grpSpPr>
            <p:grpSp>
              <p:nvGrpSpPr>
                <p:cNvPr id="31" name="Gruppieren 30"/>
                <p:cNvGrpSpPr/>
                <p:nvPr/>
              </p:nvGrpSpPr>
              <p:grpSpPr>
                <a:xfrm>
                  <a:off x="1477604" y="127322"/>
                  <a:ext cx="5106400" cy="467955"/>
                  <a:chOff x="2658154" y="563001"/>
                  <a:chExt cx="6028588" cy="579803"/>
                </a:xfrm>
              </p:grpSpPr>
              <p:pic>
                <p:nvPicPr>
                  <p:cNvPr id="34" name="Grafik 16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58154" y="672312"/>
                    <a:ext cx="1224198" cy="46280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5" name="Grafik 20" descr="Logo_BFW_Bau_NRW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484153" y="583805"/>
                    <a:ext cx="522491" cy="49854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7" name="Grafik 15" descr="2014-01-27_WIPA-Logo_solo_png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95026" y="563001"/>
                    <a:ext cx="491716" cy="49171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8" name="Grafik 17" descr="Logo Boje rgb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99917" y="574914"/>
                    <a:ext cx="797751" cy="56789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32" name="Grafik 31" descr="cid:image003.jpg@01D190B4.3204BF60"/>
                <p:cNvPicPr/>
                <p:nvPr/>
              </p:nvPicPr>
              <p:blipFill>
                <a:blip r:embed="rId7" r:link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3324" y="183297"/>
                  <a:ext cx="940324" cy="437391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3" name="Picture 2" descr="C:\Users\kko\AppData\Local\Microsoft\Windows\Temporary Internet Files\Content.Outlook\5ZHXHQA6\KBBW.jp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78224" y="72105"/>
                  <a:ext cx="597868" cy="4765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30" name="Grafik 29"/>
              <p:cNvPicPr/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40" y="260423"/>
                <a:ext cx="936204" cy="308288"/>
              </a:xfrm>
              <a:prstGeom prst="rect">
                <a:avLst/>
              </a:prstGeom>
              <a:noFill/>
            </p:spPr>
          </p:pic>
        </p:grpSp>
        <p:pic>
          <p:nvPicPr>
            <p:cNvPr id="28" name="Picture 2" descr="C:\Users\kko\AppData\Local\Microsoft\Windows\Temporary Internet Files\Content.Outlook\5ZHXHQA6\cvjm_sozialwerk_essen_logo_cmyk-75%q600x600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44624"/>
              <a:ext cx="792088" cy="79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3918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356" y="6237312"/>
            <a:ext cx="3688828" cy="62068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el 1"/>
          <p:cNvSpPr txBox="1">
            <a:spLocks/>
          </p:cNvSpPr>
          <p:nvPr/>
        </p:nvSpPr>
        <p:spPr>
          <a:xfrm>
            <a:off x="629295" y="1052736"/>
            <a:ext cx="7772400" cy="116300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kern="0" dirty="0">
                <a:solidFill>
                  <a:srgbClr val="000000"/>
                </a:solidFill>
                <a:latin typeface="Arial"/>
              </a:rPr>
              <a:t>Personale, soziale, fachliche und methodische  Kompetenzen</a:t>
            </a:r>
          </a:p>
        </p:txBody>
      </p:sp>
      <p:sp>
        <p:nvSpPr>
          <p:cNvPr id="14" name="Rechteck 13"/>
          <p:cNvSpPr/>
          <p:nvPr/>
        </p:nvSpPr>
        <p:spPr>
          <a:xfrm>
            <a:off x="1060729" y="2150854"/>
            <a:ext cx="639159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endParaRPr lang="de-DE" kern="0" dirty="0">
              <a:solidFill>
                <a:srgbClr val="000000"/>
              </a:solidFill>
              <a:latin typeface="Arial"/>
            </a:endParaRPr>
          </a:p>
          <a:p>
            <a:pPr lvl="0" eaLnBrk="0" hangingPunct="0"/>
            <a:r>
              <a:rPr lang="de-DE" kern="0" dirty="0">
                <a:solidFill>
                  <a:srgbClr val="000000"/>
                </a:solidFill>
                <a:latin typeface="Arial"/>
              </a:rPr>
              <a:t>Sollen ermittelt werden mit Hilfe von:</a:t>
            </a:r>
          </a:p>
          <a:p>
            <a:pPr lvl="0" eaLnBrk="0" hangingPunct="0"/>
            <a:endParaRPr lang="de-DE" kern="0" dirty="0">
              <a:solidFill>
                <a:srgbClr val="000000"/>
              </a:solidFill>
              <a:latin typeface="Arial"/>
            </a:endParaRPr>
          </a:p>
          <a:p>
            <a:pPr lvl="0" eaLnBrk="0" hangingPunct="0"/>
            <a:r>
              <a:rPr lang="de-DE" b="1" kern="0" dirty="0">
                <a:solidFill>
                  <a:srgbClr val="000000"/>
                </a:solidFill>
                <a:latin typeface="Arial"/>
              </a:rPr>
              <a:t>	</a:t>
            </a:r>
          </a:p>
          <a:p>
            <a:pPr marL="514350" lvl="0" indent="-514350" eaLnBrk="0" hangingPunct="0">
              <a:buFont typeface="Arial" panose="020B0604020202020204" pitchFamily="34" charset="0"/>
              <a:buChar char="•"/>
            </a:pPr>
            <a:r>
              <a:rPr lang="de-DE" kern="0" dirty="0">
                <a:solidFill>
                  <a:srgbClr val="000000"/>
                </a:solidFill>
                <a:latin typeface="Arial"/>
              </a:rPr>
              <a:t>Standardisierten Verhaltensbeobachtungen bei </a:t>
            </a:r>
          </a:p>
          <a:p>
            <a:pPr lvl="0" eaLnBrk="0" hangingPunct="0"/>
            <a:r>
              <a:rPr lang="de-DE" b="1" kern="0" dirty="0">
                <a:solidFill>
                  <a:srgbClr val="000000"/>
                </a:solidFill>
                <a:latin typeface="Arial"/>
              </a:rPr>
              <a:t>        handlungsorientierten Team- </a:t>
            </a:r>
            <a:r>
              <a:rPr lang="de-DE" kern="0" dirty="0">
                <a:solidFill>
                  <a:srgbClr val="000000"/>
                </a:solidFill>
                <a:latin typeface="Arial"/>
              </a:rPr>
              <a:t>und </a:t>
            </a:r>
            <a:r>
              <a:rPr lang="de-DE" b="1" kern="0" dirty="0">
                <a:solidFill>
                  <a:srgbClr val="000000"/>
                </a:solidFill>
                <a:latin typeface="Arial"/>
              </a:rPr>
              <a:t>Einzel-Aufgaben</a:t>
            </a:r>
          </a:p>
          <a:p>
            <a:pPr lvl="0" eaLnBrk="0" hangingPunct="0"/>
            <a:endParaRPr lang="de-DE" kern="0" dirty="0">
              <a:solidFill>
                <a:srgbClr val="000000"/>
              </a:solidFill>
              <a:latin typeface="Arial"/>
            </a:endParaRPr>
          </a:p>
          <a:p>
            <a:pPr lvl="0" eaLnBrk="0" hangingPunct="0"/>
            <a:endParaRPr lang="de-DE" kern="0" dirty="0">
              <a:solidFill>
                <a:srgbClr val="000000"/>
              </a:solidFill>
              <a:latin typeface="Arial"/>
            </a:endParaRPr>
          </a:p>
          <a:p>
            <a:pPr lvl="0" eaLnBrk="0" hangingPunct="0"/>
            <a:r>
              <a:rPr lang="de-DE" kern="0" dirty="0">
                <a:solidFill>
                  <a:srgbClr val="000000"/>
                </a:solidFill>
                <a:latin typeface="Arial"/>
              </a:rPr>
              <a:t>Das Ergebnis wird mit der</a:t>
            </a:r>
            <a:r>
              <a:rPr lang="de-DE" b="1" kern="0" dirty="0">
                <a:solidFill>
                  <a:srgbClr val="000000"/>
                </a:solidFill>
                <a:latin typeface="Arial"/>
              </a:rPr>
              <a:t> Selbsteinschätzung </a:t>
            </a:r>
            <a:r>
              <a:rPr lang="de-DE" kern="0" dirty="0">
                <a:solidFill>
                  <a:srgbClr val="000000"/>
                </a:solidFill>
                <a:latin typeface="Arial"/>
              </a:rPr>
              <a:t>abgeglichen</a:t>
            </a:r>
            <a:endParaRPr lang="de-DE" dirty="0"/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 rot="5400000">
            <a:off x="5526549" y="3218748"/>
            <a:ext cx="6872711" cy="4352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971600" y="44624"/>
            <a:ext cx="6912768" cy="792088"/>
            <a:chOff x="971600" y="44624"/>
            <a:chExt cx="6912768" cy="792088"/>
          </a:xfrm>
        </p:grpSpPr>
        <p:grpSp>
          <p:nvGrpSpPr>
            <p:cNvPr id="27" name="Gruppieren 26"/>
            <p:cNvGrpSpPr/>
            <p:nvPr/>
          </p:nvGrpSpPr>
          <p:grpSpPr>
            <a:xfrm>
              <a:off x="971600" y="116632"/>
              <a:ext cx="6912768" cy="548583"/>
              <a:chOff x="971600" y="116632"/>
              <a:chExt cx="6912768" cy="548583"/>
            </a:xfrm>
          </p:grpSpPr>
          <p:grpSp>
            <p:nvGrpSpPr>
              <p:cNvPr id="29" name="Gruppieren 28"/>
              <p:cNvGrpSpPr/>
              <p:nvPr/>
            </p:nvGrpSpPr>
            <p:grpSpPr>
              <a:xfrm>
                <a:off x="971600" y="116632"/>
                <a:ext cx="6912768" cy="548583"/>
                <a:chOff x="463324" y="72105"/>
                <a:chExt cx="6912768" cy="548583"/>
              </a:xfrm>
            </p:grpSpPr>
            <p:grpSp>
              <p:nvGrpSpPr>
                <p:cNvPr id="31" name="Gruppieren 30"/>
                <p:cNvGrpSpPr/>
                <p:nvPr/>
              </p:nvGrpSpPr>
              <p:grpSpPr>
                <a:xfrm>
                  <a:off x="1477604" y="127322"/>
                  <a:ext cx="5106400" cy="467955"/>
                  <a:chOff x="2658154" y="563001"/>
                  <a:chExt cx="6028588" cy="579803"/>
                </a:xfrm>
              </p:grpSpPr>
              <p:pic>
                <p:nvPicPr>
                  <p:cNvPr id="34" name="Grafik 16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58154" y="672312"/>
                    <a:ext cx="1224198" cy="46280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5" name="Grafik 20" descr="Logo_BFW_Bau_NRW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484153" y="583805"/>
                    <a:ext cx="522491" cy="49854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7" name="Grafik 15" descr="2014-01-27_WIPA-Logo_solo_png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95026" y="563001"/>
                    <a:ext cx="491716" cy="49171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8" name="Grafik 17" descr="Logo Boje rgb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99917" y="574914"/>
                    <a:ext cx="797751" cy="56789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32" name="Grafik 31" descr="cid:image003.jpg@01D190B4.3204BF60"/>
                <p:cNvPicPr/>
                <p:nvPr/>
              </p:nvPicPr>
              <p:blipFill>
                <a:blip r:embed="rId7" r:link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3324" y="183297"/>
                  <a:ext cx="940324" cy="437391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3" name="Picture 2" descr="C:\Users\kko\AppData\Local\Microsoft\Windows\Temporary Internet Files\Content.Outlook\5ZHXHQA6\KBBW.jp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78224" y="72105"/>
                  <a:ext cx="597868" cy="4765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30" name="Grafik 29"/>
              <p:cNvPicPr/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40" y="260423"/>
                <a:ext cx="936204" cy="308288"/>
              </a:xfrm>
              <a:prstGeom prst="rect">
                <a:avLst/>
              </a:prstGeom>
              <a:noFill/>
            </p:spPr>
          </p:pic>
        </p:grpSp>
        <p:pic>
          <p:nvPicPr>
            <p:cNvPr id="28" name="Picture 2" descr="C:\Users\kko\AppData\Local\Microsoft\Windows\Temporary Internet Files\Content.Outlook\5ZHXHQA6\cvjm_sozialwerk_essen_logo_cmyk-75%q600x600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44624"/>
              <a:ext cx="792088" cy="79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7056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fik 2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356" y="6237312"/>
            <a:ext cx="3688828" cy="620688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itel 1"/>
          <p:cNvSpPr txBox="1">
            <a:spLocks/>
          </p:cNvSpPr>
          <p:nvPr/>
        </p:nvSpPr>
        <p:spPr>
          <a:xfrm>
            <a:off x="629295" y="1052736"/>
            <a:ext cx="7772400" cy="735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Handlungsorientierte Team-Aufgaben</a:t>
            </a:r>
          </a:p>
        </p:txBody>
      </p:sp>
      <p:sp>
        <p:nvSpPr>
          <p:cNvPr id="24" name="Rechteck 23"/>
          <p:cNvSpPr/>
          <p:nvPr/>
        </p:nvSpPr>
        <p:spPr>
          <a:xfrm>
            <a:off x="755576" y="1772816"/>
            <a:ext cx="711053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eaLnBrk="0" hangingPunct="0">
              <a:lnSpc>
                <a:spcPct val="150000"/>
              </a:lnSpc>
            </a:pPr>
            <a:endParaRPr lang="de-DE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erfasst werden:</a:t>
            </a:r>
          </a:p>
          <a:p>
            <a:pPr marL="2114550" lvl="4" indent="-285750" eaLnBrk="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methodische Potenziale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4550" lvl="4" indent="-285750" eaLnBrk="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personale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Potenziale</a:t>
            </a:r>
          </a:p>
          <a:p>
            <a:pPr marL="2114550" lvl="4" indent="-285750" eaLnBrk="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soziale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Potenziale</a:t>
            </a:r>
          </a:p>
          <a:p>
            <a:pPr marL="2114550" lvl="4" indent="-285750" eaLnBrk="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praktische Potenziale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beispielsweise Kommunikationsfähigkeit und problemlösendes Denken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 rot="5400000">
            <a:off x="5526549" y="3218748"/>
            <a:ext cx="6872711" cy="4352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2" name="Gruppieren 31"/>
          <p:cNvGrpSpPr/>
          <p:nvPr/>
        </p:nvGrpSpPr>
        <p:grpSpPr>
          <a:xfrm>
            <a:off x="971600" y="44624"/>
            <a:ext cx="6912768" cy="792088"/>
            <a:chOff x="971600" y="44624"/>
            <a:chExt cx="6912768" cy="792088"/>
          </a:xfrm>
        </p:grpSpPr>
        <p:grpSp>
          <p:nvGrpSpPr>
            <p:cNvPr id="33" name="Gruppieren 32"/>
            <p:cNvGrpSpPr/>
            <p:nvPr/>
          </p:nvGrpSpPr>
          <p:grpSpPr>
            <a:xfrm>
              <a:off x="971600" y="116632"/>
              <a:ext cx="6912768" cy="548583"/>
              <a:chOff x="971600" y="116632"/>
              <a:chExt cx="6912768" cy="548583"/>
            </a:xfrm>
          </p:grpSpPr>
          <p:grpSp>
            <p:nvGrpSpPr>
              <p:cNvPr id="35" name="Gruppieren 34"/>
              <p:cNvGrpSpPr/>
              <p:nvPr/>
            </p:nvGrpSpPr>
            <p:grpSpPr>
              <a:xfrm>
                <a:off x="971600" y="116632"/>
                <a:ext cx="6912768" cy="548583"/>
                <a:chOff x="463324" y="72105"/>
                <a:chExt cx="6912768" cy="548583"/>
              </a:xfrm>
            </p:grpSpPr>
            <p:grpSp>
              <p:nvGrpSpPr>
                <p:cNvPr id="37" name="Gruppieren 36"/>
                <p:cNvGrpSpPr/>
                <p:nvPr/>
              </p:nvGrpSpPr>
              <p:grpSpPr>
                <a:xfrm>
                  <a:off x="1477604" y="127322"/>
                  <a:ext cx="5106400" cy="467955"/>
                  <a:chOff x="2658154" y="563001"/>
                  <a:chExt cx="6028588" cy="579803"/>
                </a:xfrm>
              </p:grpSpPr>
              <p:pic>
                <p:nvPicPr>
                  <p:cNvPr id="40" name="Grafik 16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58154" y="672312"/>
                    <a:ext cx="1224198" cy="46280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41" name="Grafik 20" descr="Logo_BFW_Bau_NRW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484153" y="583805"/>
                    <a:ext cx="522491" cy="49854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42" name="Grafik 15" descr="2014-01-27_WIPA-Logo_solo_png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95026" y="563001"/>
                    <a:ext cx="491716" cy="49171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43" name="Grafik 17" descr="Logo Boje rgb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99917" y="574914"/>
                    <a:ext cx="797751" cy="56789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38" name="Grafik 37" descr="cid:image003.jpg@01D190B4.3204BF60"/>
                <p:cNvPicPr/>
                <p:nvPr/>
              </p:nvPicPr>
              <p:blipFill>
                <a:blip r:embed="rId7" r:link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3324" y="183297"/>
                  <a:ext cx="940324" cy="437391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" name="Picture 2" descr="C:\Users\kko\AppData\Local\Microsoft\Windows\Temporary Internet Files\Content.Outlook\5ZHXHQA6\KBBW.jp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78224" y="72105"/>
                  <a:ext cx="597868" cy="4765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36" name="Grafik 35"/>
              <p:cNvPicPr/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40" y="260423"/>
                <a:ext cx="936204" cy="308288"/>
              </a:xfrm>
              <a:prstGeom prst="rect">
                <a:avLst/>
              </a:prstGeom>
              <a:noFill/>
            </p:spPr>
          </p:pic>
        </p:grpSp>
        <p:pic>
          <p:nvPicPr>
            <p:cNvPr id="34" name="Picture 2" descr="C:\Users\kko\AppData\Local\Microsoft\Windows\Temporary Internet Files\Content.Outlook\5ZHXHQA6\cvjm_sozialwerk_essen_logo_cmyk-75%q600x600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44624"/>
              <a:ext cx="792088" cy="79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5269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356" y="6237312"/>
            <a:ext cx="3688828" cy="62068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el 1"/>
          <p:cNvSpPr txBox="1">
            <a:spLocks/>
          </p:cNvSpPr>
          <p:nvPr/>
        </p:nvSpPr>
        <p:spPr>
          <a:xfrm>
            <a:off x="629295" y="1052736"/>
            <a:ext cx="7772400" cy="735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Handlungsorientierte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Einzel-Aufgaben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 rot="5400000">
            <a:off x="5526549" y="3218748"/>
            <a:ext cx="6872711" cy="4352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755576" y="1844824"/>
            <a:ext cx="71105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eaLnBrk="0" hangingPunct="0">
              <a:lnSpc>
                <a:spcPct val="150000"/>
              </a:lnSpc>
            </a:pPr>
            <a:endParaRPr lang="de-DE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erfasst werden:</a:t>
            </a:r>
          </a:p>
          <a:p>
            <a:pPr marL="2114550" lvl="4" indent="-285750" eaLnBrk="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methodische Potenziale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4550" lvl="4" indent="-285750" eaLnBrk="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personale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Potenziale</a:t>
            </a:r>
          </a:p>
          <a:p>
            <a:pPr marL="2114550" lvl="4" indent="-285750" eaLnBrk="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praktische Potenziale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beispielsweise feinmotorisches Geschick und Arbeitsplanung</a:t>
            </a:r>
          </a:p>
        </p:txBody>
      </p:sp>
      <p:grpSp>
        <p:nvGrpSpPr>
          <p:cNvPr id="28" name="Gruppieren 27"/>
          <p:cNvGrpSpPr/>
          <p:nvPr/>
        </p:nvGrpSpPr>
        <p:grpSpPr>
          <a:xfrm>
            <a:off x="971600" y="44624"/>
            <a:ext cx="6912768" cy="792088"/>
            <a:chOff x="971600" y="44624"/>
            <a:chExt cx="6912768" cy="792088"/>
          </a:xfrm>
        </p:grpSpPr>
        <p:grpSp>
          <p:nvGrpSpPr>
            <p:cNvPr id="29" name="Gruppieren 28"/>
            <p:cNvGrpSpPr/>
            <p:nvPr/>
          </p:nvGrpSpPr>
          <p:grpSpPr>
            <a:xfrm>
              <a:off x="971600" y="116632"/>
              <a:ext cx="6912768" cy="548583"/>
              <a:chOff x="971600" y="116632"/>
              <a:chExt cx="6912768" cy="548583"/>
            </a:xfrm>
          </p:grpSpPr>
          <p:grpSp>
            <p:nvGrpSpPr>
              <p:cNvPr id="31" name="Gruppieren 30"/>
              <p:cNvGrpSpPr/>
              <p:nvPr/>
            </p:nvGrpSpPr>
            <p:grpSpPr>
              <a:xfrm>
                <a:off x="971600" y="116632"/>
                <a:ext cx="6912768" cy="548583"/>
                <a:chOff x="463324" y="72105"/>
                <a:chExt cx="6912768" cy="548583"/>
              </a:xfrm>
            </p:grpSpPr>
            <p:grpSp>
              <p:nvGrpSpPr>
                <p:cNvPr id="33" name="Gruppieren 32"/>
                <p:cNvGrpSpPr/>
                <p:nvPr/>
              </p:nvGrpSpPr>
              <p:grpSpPr>
                <a:xfrm>
                  <a:off x="1477604" y="127322"/>
                  <a:ext cx="5106400" cy="467955"/>
                  <a:chOff x="2658154" y="563001"/>
                  <a:chExt cx="6028588" cy="579803"/>
                </a:xfrm>
              </p:grpSpPr>
              <p:pic>
                <p:nvPicPr>
                  <p:cNvPr id="36" name="Grafik 16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58154" y="672312"/>
                    <a:ext cx="1224198" cy="46280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7" name="Grafik 20" descr="Logo_BFW_Bau_NRW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484153" y="583805"/>
                    <a:ext cx="522491" cy="49854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9" name="Grafik 15" descr="2014-01-27_WIPA-Logo_solo_png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95026" y="563001"/>
                    <a:ext cx="491716" cy="49171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40" name="Grafik 17" descr="Logo Boje rgb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99917" y="574914"/>
                    <a:ext cx="797751" cy="56789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34" name="Grafik 33" descr="cid:image003.jpg@01D190B4.3204BF60"/>
                <p:cNvPicPr/>
                <p:nvPr/>
              </p:nvPicPr>
              <p:blipFill>
                <a:blip r:embed="rId7" r:link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3324" y="183297"/>
                  <a:ext cx="940324" cy="437391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5" name="Picture 2" descr="C:\Users\kko\AppData\Local\Microsoft\Windows\Temporary Internet Files\Content.Outlook\5ZHXHQA6\KBBW.jp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78224" y="72105"/>
                  <a:ext cx="597868" cy="4765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32" name="Grafik 31"/>
              <p:cNvPicPr/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40" y="260423"/>
                <a:ext cx="936204" cy="308288"/>
              </a:xfrm>
              <a:prstGeom prst="rect">
                <a:avLst/>
              </a:prstGeom>
              <a:noFill/>
            </p:spPr>
          </p:pic>
        </p:grpSp>
        <p:pic>
          <p:nvPicPr>
            <p:cNvPr id="30" name="Picture 2" descr="C:\Users\kko\AppData\Local\Microsoft\Windows\Temporary Internet Files\Content.Outlook\5ZHXHQA6\cvjm_sozialwerk_essen_logo_cmyk-75%q600x600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44624"/>
              <a:ext cx="792088" cy="79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5530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356" y="6237312"/>
            <a:ext cx="3688828" cy="62068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el 1"/>
          <p:cNvSpPr txBox="1">
            <a:spLocks/>
          </p:cNvSpPr>
          <p:nvPr/>
        </p:nvSpPr>
        <p:spPr>
          <a:xfrm>
            <a:off x="629295" y="893788"/>
            <a:ext cx="7772400" cy="735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alt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Beispielhafter Tagesablauf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 rot="5400000">
            <a:off x="5526549" y="3218748"/>
            <a:ext cx="6872711" cy="4352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971600" y="44624"/>
            <a:ext cx="6912768" cy="792088"/>
            <a:chOff x="971600" y="44624"/>
            <a:chExt cx="6912768" cy="792088"/>
          </a:xfrm>
        </p:grpSpPr>
        <p:grpSp>
          <p:nvGrpSpPr>
            <p:cNvPr id="28" name="Gruppieren 27"/>
            <p:cNvGrpSpPr/>
            <p:nvPr/>
          </p:nvGrpSpPr>
          <p:grpSpPr>
            <a:xfrm>
              <a:off x="971600" y="116632"/>
              <a:ext cx="6912768" cy="548583"/>
              <a:chOff x="971600" y="116632"/>
              <a:chExt cx="6912768" cy="548583"/>
            </a:xfrm>
          </p:grpSpPr>
          <p:grpSp>
            <p:nvGrpSpPr>
              <p:cNvPr id="30" name="Gruppieren 29"/>
              <p:cNvGrpSpPr/>
              <p:nvPr/>
            </p:nvGrpSpPr>
            <p:grpSpPr>
              <a:xfrm>
                <a:off x="971600" y="116632"/>
                <a:ext cx="6912768" cy="548583"/>
                <a:chOff x="463324" y="72105"/>
                <a:chExt cx="6912768" cy="548583"/>
              </a:xfrm>
            </p:grpSpPr>
            <p:grpSp>
              <p:nvGrpSpPr>
                <p:cNvPr id="32" name="Gruppieren 31"/>
                <p:cNvGrpSpPr/>
                <p:nvPr/>
              </p:nvGrpSpPr>
              <p:grpSpPr>
                <a:xfrm>
                  <a:off x="1477604" y="127322"/>
                  <a:ext cx="5106400" cy="467955"/>
                  <a:chOff x="2658154" y="563001"/>
                  <a:chExt cx="6028588" cy="579803"/>
                </a:xfrm>
              </p:grpSpPr>
              <p:pic>
                <p:nvPicPr>
                  <p:cNvPr id="35" name="Grafik 16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58154" y="672312"/>
                    <a:ext cx="1224198" cy="46280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6" name="Grafik 20" descr="Logo_BFW_Bau_NRW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484153" y="583805"/>
                    <a:ext cx="522491" cy="49854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8" name="Grafik 15" descr="2014-01-27_WIPA-Logo_solo_png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95026" y="563001"/>
                    <a:ext cx="491716" cy="49171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9" name="Grafik 17" descr="Logo Boje rgb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99917" y="574914"/>
                    <a:ext cx="797751" cy="56789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33" name="Grafik 32" descr="cid:image003.jpg@01D190B4.3204BF60"/>
                <p:cNvPicPr/>
                <p:nvPr/>
              </p:nvPicPr>
              <p:blipFill>
                <a:blip r:embed="rId7" r:link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3324" y="183297"/>
                  <a:ext cx="940324" cy="437391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4" name="Picture 2" descr="C:\Users\kko\AppData\Local\Microsoft\Windows\Temporary Internet Files\Content.Outlook\5ZHXHQA6\KBBW.jp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78224" y="72105"/>
                  <a:ext cx="597868" cy="4765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31" name="Grafik 30"/>
              <p:cNvPicPr/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40" y="260423"/>
                <a:ext cx="936204" cy="308288"/>
              </a:xfrm>
              <a:prstGeom prst="rect">
                <a:avLst/>
              </a:prstGeom>
              <a:noFill/>
            </p:spPr>
          </p:pic>
        </p:grpSp>
        <p:pic>
          <p:nvPicPr>
            <p:cNvPr id="29" name="Picture 2" descr="C:\Users\kko\AppData\Local\Microsoft\Windows\Temporary Internet Files\Content.Outlook\5ZHXHQA6\cvjm_sozialwerk_essen_logo_cmyk-75%q600x600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44624"/>
              <a:ext cx="792088" cy="79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Rechteck 17"/>
          <p:cNvSpPr/>
          <p:nvPr/>
        </p:nvSpPr>
        <p:spPr>
          <a:xfrm>
            <a:off x="-1188640" y="1412776"/>
            <a:ext cx="10585176" cy="4755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Begrüßung, Hygienekonzept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Erläuterung der Potenziale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Selbsteinschätzung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Einzelaufgabe I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Einzelaufgabe II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Pause 15 min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Teamaufgabe I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Teamaufgabe II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1139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356" y="6237312"/>
            <a:ext cx="3688828" cy="62068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el 1"/>
          <p:cNvSpPr txBox="1">
            <a:spLocks/>
          </p:cNvSpPr>
          <p:nvPr/>
        </p:nvSpPr>
        <p:spPr>
          <a:xfrm>
            <a:off x="629295" y="1052736"/>
            <a:ext cx="7772400" cy="735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Individuelles Auswertungsgespräch</a:t>
            </a:r>
          </a:p>
        </p:txBody>
      </p:sp>
      <p:sp>
        <p:nvSpPr>
          <p:cNvPr id="14" name="Rechteck 13"/>
          <p:cNvSpPr/>
          <p:nvPr/>
        </p:nvSpPr>
        <p:spPr>
          <a:xfrm>
            <a:off x="539552" y="1988840"/>
            <a:ext cx="792088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kern="0" dirty="0">
                <a:solidFill>
                  <a:srgbClr val="000000"/>
                </a:solidFill>
                <a:latin typeface="Arial"/>
              </a:rPr>
              <a:t>persönliches Gespräch in der Schule  </a:t>
            </a:r>
          </a:p>
          <a:p>
            <a:pPr marL="457200" lvl="0" indent="-4572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kern="0" dirty="0">
                <a:solidFill>
                  <a:srgbClr val="000000"/>
                </a:solidFill>
                <a:latin typeface="Arial"/>
              </a:rPr>
              <a:t>Ergebnisbogen mit dem Ergebnis der Potenzialanalyse im Vergleich zur  Selbsteinschätzung</a:t>
            </a:r>
          </a:p>
          <a:p>
            <a:pPr marL="457200" lvl="0" indent="-4572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Ergebnisbogen wird </a:t>
            </a:r>
            <a:r>
              <a:rPr lang="de-DE" altLang="de-DE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ausschließlich</a:t>
            </a:r>
            <a:r>
              <a:rPr lang="de-DE" altLang="de-DE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 Schülerinnen und Schülern ausgehändigt</a:t>
            </a:r>
          </a:p>
          <a:p>
            <a:pPr marL="457200" lvl="0" indent="-4572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kern="0" dirty="0">
                <a:solidFill>
                  <a:srgbClr val="000000"/>
                </a:solidFill>
                <a:latin typeface="Arial"/>
              </a:rPr>
              <a:t>Aufbewahren der Unterlagen im Berufswahlpass</a:t>
            </a:r>
          </a:p>
          <a:p>
            <a:pPr marL="457200" lvl="0" indent="-4572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 rot="5400000">
            <a:off x="5526549" y="3218748"/>
            <a:ext cx="6872711" cy="4352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971600" y="44624"/>
            <a:ext cx="6912768" cy="792088"/>
            <a:chOff x="971600" y="44624"/>
            <a:chExt cx="6912768" cy="792088"/>
          </a:xfrm>
        </p:grpSpPr>
        <p:grpSp>
          <p:nvGrpSpPr>
            <p:cNvPr id="27" name="Gruppieren 26"/>
            <p:cNvGrpSpPr/>
            <p:nvPr/>
          </p:nvGrpSpPr>
          <p:grpSpPr>
            <a:xfrm>
              <a:off x="971600" y="116632"/>
              <a:ext cx="6912768" cy="548583"/>
              <a:chOff x="971600" y="116632"/>
              <a:chExt cx="6912768" cy="548583"/>
            </a:xfrm>
          </p:grpSpPr>
          <p:grpSp>
            <p:nvGrpSpPr>
              <p:cNvPr id="29" name="Gruppieren 28"/>
              <p:cNvGrpSpPr/>
              <p:nvPr/>
            </p:nvGrpSpPr>
            <p:grpSpPr>
              <a:xfrm>
                <a:off x="971600" y="116632"/>
                <a:ext cx="6912768" cy="548583"/>
                <a:chOff x="463324" y="72105"/>
                <a:chExt cx="6912768" cy="548583"/>
              </a:xfrm>
            </p:grpSpPr>
            <p:grpSp>
              <p:nvGrpSpPr>
                <p:cNvPr id="31" name="Gruppieren 30"/>
                <p:cNvGrpSpPr/>
                <p:nvPr/>
              </p:nvGrpSpPr>
              <p:grpSpPr>
                <a:xfrm>
                  <a:off x="1477604" y="127322"/>
                  <a:ext cx="5106400" cy="467955"/>
                  <a:chOff x="2658154" y="563001"/>
                  <a:chExt cx="6028588" cy="579803"/>
                </a:xfrm>
              </p:grpSpPr>
              <p:pic>
                <p:nvPicPr>
                  <p:cNvPr id="34" name="Grafik 16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58154" y="672312"/>
                    <a:ext cx="1224198" cy="46280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5" name="Grafik 20" descr="Logo_BFW_Bau_NRW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484153" y="583805"/>
                    <a:ext cx="522491" cy="49854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7" name="Grafik 15" descr="2014-01-27_WIPA-Logo_solo_png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95026" y="563001"/>
                    <a:ext cx="491716" cy="49171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8" name="Grafik 17" descr="Logo Boje rgb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99917" y="574914"/>
                    <a:ext cx="797751" cy="56789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32" name="Grafik 31" descr="cid:image003.jpg@01D190B4.3204BF60"/>
                <p:cNvPicPr/>
                <p:nvPr/>
              </p:nvPicPr>
              <p:blipFill>
                <a:blip r:embed="rId7" r:link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3324" y="183297"/>
                  <a:ext cx="940324" cy="437391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3" name="Picture 2" descr="C:\Users\kko\AppData\Local\Microsoft\Windows\Temporary Internet Files\Content.Outlook\5ZHXHQA6\KBBW.jp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78224" y="72105"/>
                  <a:ext cx="597868" cy="4765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30" name="Grafik 29"/>
              <p:cNvPicPr/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1940" y="260423"/>
                <a:ext cx="936204" cy="308288"/>
              </a:xfrm>
              <a:prstGeom prst="rect">
                <a:avLst/>
              </a:prstGeom>
              <a:noFill/>
            </p:spPr>
          </p:pic>
        </p:grpSp>
        <p:pic>
          <p:nvPicPr>
            <p:cNvPr id="28" name="Picture 2" descr="C:\Users\kko\AppData\Local\Microsoft\Windows\Temporary Internet Files\Content.Outlook\5ZHXHQA6\cvjm_sozialwerk_essen_logo_cmyk-75%q600x600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44624"/>
              <a:ext cx="792088" cy="792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4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282</Words>
  <Application>Microsoft Office PowerPoint</Application>
  <PresentationFormat>Bildschirmpräsentation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Benutzerdefiniertes Design</vt:lpstr>
      <vt:lpstr>1_Benutzerdefiniertes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JHE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Kristina Kowald</dc:creator>
  <cp:lastModifiedBy>pev216@outlook.de</cp:lastModifiedBy>
  <cp:revision>40</cp:revision>
  <dcterms:created xsi:type="dcterms:W3CDTF">2018-05-08T09:26:48Z</dcterms:created>
  <dcterms:modified xsi:type="dcterms:W3CDTF">2020-06-22T10:53:05Z</dcterms:modified>
</cp:coreProperties>
</file>